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FFCBF621-93C8-4C00-9570-54FBBF35C0D5}" type="datetimeFigureOut">
              <a:rPr lang="sv-SE" smtClean="0"/>
              <a:t>2015-04-07</a:t>
            </a:fld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61B84E1-908C-4BF6-9E34-91165E4D05FA}" type="slidenum">
              <a:rPr lang="sv-SE" smtClean="0"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r.se/Produkter/155353-Jakten-pa-spraket-Finska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.se/Produkter/155351-Jakten-pa-spraket-Jiddis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.se/Produkter/155352-Jakten-pa-spraket-Meankieli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.se/Produkter/155350-Jakten-pa-spraket-Romani-chib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.se/Produkter/155349-Jakten-pa-spraket-Samisk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.se/Produkter/157876-Teckensprak-ar-inte-hela-varlden-men-Jag-alskar-teckenspra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476673"/>
            <a:ext cx="7315200" cy="1872208"/>
          </a:xfrm>
        </p:spPr>
        <p:txBody>
          <a:bodyPr/>
          <a:lstStyle/>
          <a:p>
            <a:r>
              <a:rPr lang="sv-SE" dirty="0" smtClean="0"/>
              <a:t>Svenskans fem nationella  minoritetsspråk 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03648" y="2852936"/>
            <a:ext cx="6512768" cy="3528392"/>
          </a:xfrm>
        </p:spPr>
        <p:txBody>
          <a:bodyPr>
            <a:noAutofit/>
          </a:bodyPr>
          <a:lstStyle/>
          <a:p>
            <a:r>
              <a:rPr lang="sv-SE" sz="3200" dirty="0" smtClean="0">
                <a:effectLst/>
              </a:rPr>
              <a:t>finska, </a:t>
            </a:r>
          </a:p>
          <a:p>
            <a:r>
              <a:rPr lang="sv-SE" sz="3200" dirty="0" smtClean="0">
                <a:effectLst/>
              </a:rPr>
              <a:t>jiddisch, </a:t>
            </a:r>
          </a:p>
          <a:p>
            <a:r>
              <a:rPr lang="sv-SE" sz="3200" dirty="0" smtClean="0">
                <a:effectLst/>
              </a:rPr>
              <a:t>meänkieli, </a:t>
            </a:r>
          </a:p>
          <a:p>
            <a:r>
              <a:rPr lang="sv-SE" sz="3200" dirty="0"/>
              <a:t>r</a:t>
            </a:r>
            <a:r>
              <a:rPr lang="sv-SE" sz="3200" dirty="0" smtClean="0">
                <a:effectLst/>
              </a:rPr>
              <a:t>omska, </a:t>
            </a:r>
          </a:p>
          <a:p>
            <a:r>
              <a:rPr lang="sv-SE" sz="3200" dirty="0" smtClean="0">
                <a:effectLst/>
              </a:rPr>
              <a:t>samiska </a:t>
            </a:r>
          </a:p>
          <a:p>
            <a:r>
              <a:rPr lang="sv-SE" sz="3200" dirty="0" smtClean="0"/>
              <a:t>men…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23981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315200" cy="1154097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 smtClean="0"/>
              <a:t>…d</a:t>
            </a:r>
            <a:r>
              <a:rPr lang="sv-SE" sz="2400" dirty="0" smtClean="0">
                <a:effectLst/>
              </a:rPr>
              <a:t>et svenska teckenspråket hör inte till de fem minoritetsspråken, men det uppfyller flera viktiga kriterier. Det är därför motiverat att se teckenspråket som ett sjätte minoritetsspråk. </a:t>
            </a:r>
            <a:endParaRPr lang="sv-SE" sz="2400" dirty="0" smtClean="0"/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149080"/>
            <a:ext cx="182880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300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880380">
            <a:off x="723638" y="72542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FINSKA</a:t>
            </a:r>
            <a:br>
              <a:rPr lang="sv-SE" dirty="0" smtClean="0"/>
            </a:br>
            <a:r>
              <a:rPr lang="sv-SE" dirty="0" smtClean="0"/>
              <a:t>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sv-SE" b="1" dirty="0" smtClean="0">
                <a:effectLst/>
              </a:rPr>
              <a:t/>
            </a:r>
            <a:br>
              <a:rPr lang="sv-SE" b="1" dirty="0" smtClean="0">
                <a:effectLst/>
              </a:rPr>
            </a:br>
            <a:endParaRPr lang="sv-SE" b="1" dirty="0" smtClean="0">
              <a:effectLst/>
            </a:endParaRPr>
          </a:p>
          <a:p>
            <a:r>
              <a:rPr lang="sv-SE" dirty="0" smtClean="0">
                <a:effectLst/>
              </a:rPr>
              <a:t>Det finns ca 70 000 sverigefinnar i Sverige. Många bor i Stockholm och i övriga delar av Mälardalen. Minoritetsspråket är finska. I Stockholm bor uppskattningsvis cirka 50 000 sverigefinnar.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528763"/>
            <a:ext cx="19050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ktangel 3"/>
          <p:cNvSpPr/>
          <p:nvPr/>
        </p:nvSpPr>
        <p:spPr>
          <a:xfrm rot="20552047">
            <a:off x="1209766" y="140276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 smtClean="0">
                <a:hlinkClick r:id="rId3"/>
              </a:rPr>
              <a:t>http://www.ur.se/Produkter/155353-Jakten-pa-spraket-Finska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10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970535">
            <a:off x="827584" y="404664"/>
            <a:ext cx="7315200" cy="1224136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effectLst/>
              </a:rPr>
              <a:t/>
            </a:r>
            <a:br>
              <a:rPr lang="sv-SE" b="1" dirty="0" smtClean="0">
                <a:effectLst/>
              </a:rPr>
            </a:br>
            <a:r>
              <a:rPr lang="sv-SE" b="1" dirty="0" smtClean="0">
                <a:effectLst/>
              </a:rPr>
              <a:t>JIDDISCH</a:t>
            </a:r>
            <a:r>
              <a:rPr lang="sv-SE" b="1" dirty="0"/>
              <a:t/>
            </a:r>
            <a:br>
              <a:rPr lang="sv-SE" b="1" dirty="0"/>
            </a:br>
            <a:r>
              <a:rPr lang="sv-SE" sz="1600" b="1" dirty="0">
                <a:hlinkClick r:id="rId2"/>
              </a:rPr>
              <a:t>http://</a:t>
            </a:r>
            <a:r>
              <a:rPr lang="sv-SE" sz="1600" b="1" dirty="0" smtClean="0">
                <a:hlinkClick r:id="rId2"/>
              </a:rPr>
              <a:t>www.ur.se/Produkter/155351-Jakten-pa-spraket-Jiddisch</a:t>
            </a:r>
            <a:r>
              <a:rPr lang="sv-SE" sz="1600" b="1" dirty="0" smtClean="0"/>
              <a:t/>
            </a:r>
            <a:br>
              <a:rPr lang="sv-SE" sz="1600" b="1" dirty="0" smtClean="0"/>
            </a:br>
            <a:endParaRPr lang="sv-SE" sz="1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lnSpcReduction="10000"/>
          </a:bodyPr>
          <a:lstStyle/>
          <a:p>
            <a:r>
              <a:rPr lang="sv-SE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Omkring 4 000 svenskar talar och förstår i dag jiddisch i olika utsträckning. </a:t>
            </a:r>
          </a:p>
          <a:p>
            <a:endParaRPr lang="sv-SE" dirty="0" smtClean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sv-SE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För många jiddischtalande i Sverige är det inte förstaspråk, men starkt förknippat med familjeliv och judisk kultur. </a:t>
            </a:r>
          </a:p>
          <a:p>
            <a:endParaRPr lang="sv-SE" dirty="0" smtClean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sv-SE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Jiddisch har talats i Sverige sedan </a:t>
            </a:r>
            <a:r>
              <a:rPr lang="sv-SE" b="1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slutet av 1700-talet, </a:t>
            </a:r>
            <a:r>
              <a:rPr lang="sv-SE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då judar tilläts bosätta sig i Sverige. </a:t>
            </a:r>
          </a:p>
          <a:p>
            <a:endParaRPr lang="sv-SE" dirty="0" smtClean="0">
              <a:effectLst/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r>
              <a:rPr lang="sv-SE" dirty="0" smtClean="0">
                <a:effectLst/>
                <a:latin typeface="Microsoft YaHei" panose="020B0503020204020204" pitchFamily="34" charset="-122"/>
                <a:ea typeface="Microsoft YaHei" panose="020B0503020204020204" pitchFamily="34" charset="-122"/>
              </a:rPr>
              <a:t>Jiddisch är ett germanskt språk med inslag av hebreiska och slaviska språk, ett språkligt arv från tiden för judarnas bosättning på den europeiska kontinenten under tidig medeltid. </a:t>
            </a:r>
            <a:endParaRPr lang="sv-SE" dirty="0" smtClean="0">
              <a:effectLst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893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881987">
            <a:off x="651720" y="1510553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sv-SE" b="1" dirty="0"/>
              <a:t/>
            </a:r>
            <a:br>
              <a:rPr lang="sv-SE" b="1" dirty="0"/>
            </a:br>
            <a:r>
              <a:rPr lang="sv-SE" b="1" dirty="0"/>
              <a:t>Meänkieli</a:t>
            </a:r>
            <a:br>
              <a:rPr lang="sv-SE" b="1" dirty="0"/>
            </a:br>
            <a:r>
              <a:rPr lang="sv-SE" sz="2200" b="1" dirty="0">
                <a:hlinkClick r:id="rId2"/>
              </a:rPr>
              <a:t>http://</a:t>
            </a:r>
            <a:r>
              <a:rPr lang="sv-SE" sz="2200" b="1" dirty="0" smtClean="0">
                <a:hlinkClick r:id="rId2"/>
              </a:rPr>
              <a:t>www.ur.se/Produkter/155352-Jakten-pa-spraket-Meankieli</a:t>
            </a:r>
            <a:r>
              <a:rPr lang="sv-SE" sz="2200" b="1" dirty="0" smtClean="0"/>
              <a:t/>
            </a:r>
            <a:br>
              <a:rPr lang="sv-SE" sz="2200" b="1" dirty="0" smtClean="0"/>
            </a:br>
            <a:r>
              <a:rPr lang="sv-SE" b="1" dirty="0" smtClean="0">
                <a:effectLst/>
              </a:rPr>
              <a:t/>
            </a:r>
            <a:br>
              <a:rPr lang="sv-SE" b="1" dirty="0" smtClean="0">
                <a:effectLst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Meänkieli talas främst i sex kommuner i norra Sverige, de egentliga Tornedalskommunerna Haparanda, Övertorneå och Pajala samt Kiruna, Gällivare och Kalix. </a:t>
            </a:r>
            <a:br>
              <a:rPr lang="sv-SE" dirty="0" smtClean="0">
                <a:effectLst/>
              </a:rPr>
            </a:br>
            <a:endParaRPr lang="sv-SE" dirty="0" smtClean="0">
              <a:effectLst/>
            </a:endParaRPr>
          </a:p>
          <a:p>
            <a:r>
              <a:rPr lang="sv-SE" dirty="0" smtClean="0">
                <a:effectLst/>
              </a:rPr>
              <a:t>Antalet talare i dessa kommuner brukar uppskattas till </a:t>
            </a:r>
          </a:p>
          <a:p>
            <a:pPr marL="45720" indent="0">
              <a:buNone/>
            </a:pPr>
            <a:r>
              <a:rPr lang="sv-SE" dirty="0" smtClean="0">
                <a:effectLst/>
              </a:rPr>
              <a:t>25 000–60 000. För hela Sverige kan antalet uppskattas till cirka 75 000.</a:t>
            </a:r>
          </a:p>
          <a:p>
            <a:pPr marL="4572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261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926709">
            <a:off x="509914" y="457339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ROMSKA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Romska, </a:t>
            </a:r>
            <a:r>
              <a:rPr lang="sv-SE" dirty="0" err="1" smtClean="0">
                <a:effectLst/>
              </a:rPr>
              <a:t>romanès</a:t>
            </a:r>
            <a:r>
              <a:rPr lang="sv-SE" dirty="0" smtClean="0">
                <a:effectLst/>
              </a:rPr>
              <a:t>, romani, romani </a:t>
            </a:r>
            <a:r>
              <a:rPr lang="sv-SE" dirty="0" err="1" smtClean="0">
                <a:effectLst/>
              </a:rPr>
              <a:t>chib</a:t>
            </a:r>
            <a:r>
              <a:rPr lang="sv-SE" dirty="0" smtClean="0">
                <a:effectLst/>
              </a:rPr>
              <a:t>, </a:t>
            </a:r>
            <a:r>
              <a:rPr lang="sv-SE" dirty="0" err="1" smtClean="0">
                <a:effectLst/>
              </a:rPr>
              <a:t>čhib</a:t>
            </a:r>
            <a:r>
              <a:rPr lang="sv-SE" dirty="0" smtClean="0">
                <a:effectLst/>
              </a:rPr>
              <a:t> eller </a:t>
            </a:r>
            <a:r>
              <a:rPr lang="sv-SE" dirty="0" err="1" smtClean="0">
                <a:effectLst/>
              </a:rPr>
              <a:t>šib</a:t>
            </a:r>
            <a:r>
              <a:rPr lang="sv-SE" dirty="0" smtClean="0">
                <a:effectLst/>
              </a:rPr>
              <a:t> – det finns många sätt att skriva och uttala namnet på detta språk som i många olika dialekter talas av ca 40 000 romer i Sverige. </a:t>
            </a:r>
          </a:p>
          <a:p>
            <a:r>
              <a:rPr lang="sv-SE" dirty="0" smtClean="0">
                <a:effectLst/>
              </a:rPr>
              <a:t>För enkelhetens skull väljer institutionen för språk och folkminnen att konsekvent använda formen </a:t>
            </a:r>
            <a:r>
              <a:rPr lang="sv-SE" i="1" dirty="0" smtClean="0">
                <a:effectLst/>
              </a:rPr>
              <a:t>romska</a:t>
            </a:r>
            <a:r>
              <a:rPr lang="sv-SE" dirty="0" smtClean="0">
                <a:effectLst/>
              </a:rPr>
              <a:t>. Dialekterna har också flera namn, men vi väljer den svenska formen i rubrikerna.</a:t>
            </a:r>
          </a:p>
          <a:p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 rot="20651000">
            <a:off x="901124" y="105410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dirty="0" smtClean="0">
                <a:hlinkClick r:id="rId2"/>
              </a:rPr>
              <a:t>http://www.ur.se/Produkter/155350-Jakten-pa-spraket-Romani-chib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5508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872191">
            <a:off x="219105" y="76873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sv-SE" b="1" dirty="0"/>
              <a:t/>
            </a:r>
            <a:br>
              <a:rPr lang="sv-SE" b="1" dirty="0"/>
            </a:br>
            <a:r>
              <a:rPr lang="sv-SE" b="1" dirty="0"/>
              <a:t/>
            </a:r>
            <a:br>
              <a:rPr lang="sv-SE" b="1" dirty="0"/>
            </a:br>
            <a:r>
              <a:rPr lang="sv-SE" b="1" dirty="0"/>
              <a:t>Samiska</a:t>
            </a:r>
            <a:br>
              <a:rPr lang="sv-SE" b="1" dirty="0"/>
            </a:br>
            <a:r>
              <a:rPr lang="sv-SE" sz="2200" b="1" dirty="0">
                <a:hlinkClick r:id="rId2"/>
              </a:rPr>
              <a:t>http://</a:t>
            </a:r>
            <a:r>
              <a:rPr lang="sv-SE" sz="2200" b="1" dirty="0" smtClean="0">
                <a:hlinkClick r:id="rId2"/>
              </a:rPr>
              <a:t>www.ur.se/Produkter/155349-Jakten-pa-spraket-Samiska</a:t>
            </a:r>
            <a:r>
              <a:rPr lang="sv-SE" sz="2200" b="1" dirty="0" smtClean="0"/>
              <a:t/>
            </a:r>
            <a:br>
              <a:rPr lang="sv-SE" sz="2200" b="1" dirty="0" smtClean="0"/>
            </a:br>
            <a:endParaRPr lang="sv-SE" sz="2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De samiska språken tillhör den finsk-ugriska språkfamiljen och är närmast besläktade med  finska och estniska.</a:t>
            </a:r>
            <a:br>
              <a:rPr lang="sv-SE" dirty="0" smtClean="0">
                <a:effectLst/>
              </a:rPr>
            </a:br>
            <a:endParaRPr lang="sv-SE" dirty="0" smtClean="0">
              <a:effectLst/>
            </a:endParaRPr>
          </a:p>
          <a:p>
            <a:r>
              <a:rPr lang="sv-SE" dirty="0" smtClean="0">
                <a:effectLst/>
              </a:rPr>
              <a:t>Det är egentligen inte ett språk utan flera olika, som också har olika dialekter. Sydsamiska dialekter är sydsamiska och </a:t>
            </a:r>
            <a:r>
              <a:rPr lang="sv-SE" dirty="0" err="1" smtClean="0">
                <a:effectLst/>
              </a:rPr>
              <a:t>umesamiska</a:t>
            </a:r>
            <a:r>
              <a:rPr lang="sv-SE" dirty="0" smtClean="0">
                <a:effectLst/>
              </a:rPr>
              <a:t>; centralsamiska dialekter är </a:t>
            </a:r>
            <a:r>
              <a:rPr lang="sv-SE" dirty="0" err="1" smtClean="0">
                <a:effectLst/>
              </a:rPr>
              <a:t>arjeplogssamiska</a:t>
            </a:r>
            <a:r>
              <a:rPr lang="sv-SE" dirty="0" smtClean="0">
                <a:effectLst/>
              </a:rPr>
              <a:t>, </a:t>
            </a:r>
            <a:r>
              <a:rPr lang="sv-SE" dirty="0" err="1" smtClean="0">
                <a:effectLst/>
              </a:rPr>
              <a:t>lulesamiska</a:t>
            </a:r>
            <a:r>
              <a:rPr lang="sv-SE" dirty="0" smtClean="0">
                <a:effectLst/>
              </a:rPr>
              <a:t> och nordsamiska; </a:t>
            </a:r>
            <a:r>
              <a:rPr lang="sv-SE" dirty="0" err="1" smtClean="0">
                <a:effectLst/>
              </a:rPr>
              <a:t>östsamiska</a:t>
            </a:r>
            <a:r>
              <a:rPr lang="sv-SE" dirty="0" smtClean="0">
                <a:effectLst/>
              </a:rPr>
              <a:t> dialekter är </a:t>
            </a:r>
            <a:r>
              <a:rPr lang="sv-SE" dirty="0" err="1" smtClean="0">
                <a:effectLst/>
              </a:rPr>
              <a:t>enaresamiska</a:t>
            </a:r>
            <a:r>
              <a:rPr lang="sv-SE" dirty="0" smtClean="0">
                <a:effectLst/>
              </a:rPr>
              <a:t>, skoltsamiska, </a:t>
            </a:r>
            <a:r>
              <a:rPr lang="sv-SE" dirty="0" err="1" smtClean="0">
                <a:effectLst/>
              </a:rPr>
              <a:t>kildinsamiska</a:t>
            </a:r>
            <a:r>
              <a:rPr lang="sv-SE" dirty="0" smtClean="0">
                <a:effectLst/>
              </a:rPr>
              <a:t> och tersamiska.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437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rot="20539707">
            <a:off x="914400" y="1544715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effectLst/>
              </a:rPr>
              <a:t/>
            </a:r>
            <a:br>
              <a:rPr lang="sv-SE" b="1" dirty="0" smtClean="0">
                <a:effectLst/>
              </a:rPr>
            </a:br>
            <a:r>
              <a:rPr lang="sv-SE" b="1" dirty="0"/>
              <a:t>Svenskt teckenspråk</a:t>
            </a:r>
            <a:br>
              <a:rPr lang="sv-SE" b="1" dirty="0"/>
            </a:br>
            <a:r>
              <a:rPr lang="sv-SE" sz="2200" b="1" dirty="0">
                <a:hlinkClick r:id="rId2"/>
              </a:rPr>
              <a:t>http://</a:t>
            </a:r>
            <a:r>
              <a:rPr lang="sv-SE" sz="2200" b="1" dirty="0" smtClean="0">
                <a:hlinkClick r:id="rId2"/>
              </a:rPr>
              <a:t>www.ur.se/Produkter/157876-Teckensprak-ar-inte-hela-varlden-men-Jag-alskar-teckensprak</a:t>
            </a:r>
            <a:r>
              <a:rPr lang="sv-SE" sz="2200" b="1" dirty="0" smtClean="0"/>
              <a:t/>
            </a:r>
            <a:br>
              <a:rPr lang="sv-SE" sz="2200" b="1" dirty="0" smtClean="0"/>
            </a:br>
            <a:r>
              <a:rPr lang="sv-SE" b="1" dirty="0" smtClean="0">
                <a:effectLst/>
              </a:rPr>
              <a:t/>
            </a:r>
            <a:br>
              <a:rPr lang="sv-SE" b="1" dirty="0" smtClean="0">
                <a:effectLst/>
              </a:rPr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3212976"/>
            <a:ext cx="7315200" cy="3096384"/>
          </a:xfrm>
        </p:spPr>
        <p:txBody>
          <a:bodyPr/>
          <a:lstStyle/>
          <a:p>
            <a:r>
              <a:rPr lang="sv-SE" dirty="0" smtClean="0">
                <a:effectLst/>
              </a:rPr>
              <a:t>Det svenska teckenspråket är ett språk som uttrycks med kroppen och händerna och uppfattas med synen. Omkring 30 000 personer i Sverige använder det svenska teckenspråket.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156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ktiv">
  <a:themeElements>
    <a:clrScheme name="Perspektiv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- klassiskt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ktiv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84</TotalTime>
  <Words>271</Words>
  <Application>Microsoft Office PowerPoint</Application>
  <PresentationFormat>Bildspel på skärmen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9" baseType="lpstr">
      <vt:lpstr>Perspektiv</vt:lpstr>
      <vt:lpstr>Svenskans fem nationella  minoritetsspråk </vt:lpstr>
      <vt:lpstr>PowerPoint-presentation</vt:lpstr>
      <vt:lpstr>FINSKA  </vt:lpstr>
      <vt:lpstr> JIDDISCH http://www.ur.se/Produkter/155351-Jakten-pa-spraket-Jiddisch </vt:lpstr>
      <vt:lpstr> Meänkieli http://www.ur.se/Produkter/155352-Jakten-pa-spraket-Meankieli  </vt:lpstr>
      <vt:lpstr>ROMSKA </vt:lpstr>
      <vt:lpstr>  Samiska http://www.ur.se/Produkter/155349-Jakten-pa-spraket-Samiska </vt:lpstr>
      <vt:lpstr> Svenskt teckenspråk http://www.ur.se/Produkter/157876-Teckensprak-ar-inte-hela-varlden-men-Jag-alskar-teckensprak  </vt:lpstr>
    </vt:vector>
  </TitlesOfParts>
  <Company>Volvo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Svenskans fem minorietsspråk</dc:title>
  <dc:creator>aa21237</dc:creator>
  <cp:lastModifiedBy>aa21237</cp:lastModifiedBy>
  <cp:revision>10</cp:revision>
  <dcterms:created xsi:type="dcterms:W3CDTF">2015-04-07T07:17:17Z</dcterms:created>
  <dcterms:modified xsi:type="dcterms:W3CDTF">2015-04-07T08:43:29Z</dcterms:modified>
</cp:coreProperties>
</file>